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7"/>
  </p:notesMasterIdLst>
  <p:handoutMasterIdLst>
    <p:handoutMasterId r:id="rId28"/>
  </p:handoutMasterIdLst>
  <p:sldIdLst>
    <p:sldId id="436" r:id="rId9"/>
    <p:sldId id="433" r:id="rId10"/>
    <p:sldId id="434" r:id="rId11"/>
    <p:sldId id="450" r:id="rId12"/>
    <p:sldId id="407" r:id="rId13"/>
    <p:sldId id="440" r:id="rId14"/>
    <p:sldId id="408" r:id="rId15"/>
    <p:sldId id="441" r:id="rId16"/>
    <p:sldId id="439" r:id="rId17"/>
    <p:sldId id="442" r:id="rId18"/>
    <p:sldId id="443" r:id="rId19"/>
    <p:sldId id="444" r:id="rId20"/>
    <p:sldId id="446" r:id="rId21"/>
    <p:sldId id="447" r:id="rId22"/>
    <p:sldId id="445" r:id="rId23"/>
    <p:sldId id="451" r:id="rId24"/>
    <p:sldId id="449" r:id="rId25"/>
    <p:sldId id="435" r:id="rId26"/>
  </p:sldIdLst>
  <p:sldSz cx="9144000" cy="6858000" type="screen4x3"/>
  <p:notesSz cx="6858000" cy="9313863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27" autoAdjust="0"/>
    <p:restoredTop sz="86081" autoAdjust="0"/>
  </p:normalViewPr>
  <p:slideViewPr>
    <p:cSldViewPr>
      <p:cViewPr varScale="1">
        <p:scale>
          <a:sx n="99" d="100"/>
          <a:sy n="99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many things you can do to reduce your risk of HIV: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8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your counselor about the “Information about HIV Prevention Options” handout for more information on these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study visits are missed, a participant might get HIV, not know it, and keep using the ring. This could cause resistance to some ARV medicines.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89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people who have HIV use the vaginal ring, this could cause resistance to some ARV medicines.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4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study staff are here to help.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staff are available to inform and counsel study participants, their partners, and other community members about resistance and any questions or concerns they may have.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 ARVs properly usually means taking 3 different ARV medicines, because it takes more than one ARV medicine to stop HIV from making copies of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5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11/2/2016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2.jp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49108" y="2505670"/>
            <a:ext cx="8001000" cy="923330"/>
          </a:xfrm>
        </p:spPr>
        <p:txBody>
          <a:bodyPr wrap="square" anchor="t" anchorCtr="1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</a:rPr>
              <a:t>Resistance Facts</a:t>
            </a:r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847725" y="4284663"/>
            <a:ext cx="7607300" cy="1175706"/>
          </a:xfr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MTN-025 (HOPE Study)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Community Education 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08" y="155703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631" y="1981200"/>
            <a:ext cx="4505585" cy="1219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However, if a woman becomes infected with HIV and keeps using the ring, the virus in her body could become resistant to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and similar ARV medicines used for treating HIV or for preventing mother-to-child transmission of HIV.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 descr="Diagram_1_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3939988" cy="191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0999" y="14614"/>
            <a:ext cx="8382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Why is resistance to ARV medicines a concern in this research study?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2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31907" cy="1143000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</a:rPr>
              <a:t>How can resistance to ARV medicines be avoided while participating in HOPE?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40386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660033"/>
                </a:solidFill>
                <a:latin typeface="Calibri" panose="020F0502020204030204" pitchFamily="34" charset="0"/>
              </a:rPr>
              <a:t>1. Avoid Getting HIV: 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Resistance to ARV medicines cannot occur in a person who does not have HIV.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9914" r="10995" b="3346"/>
          <a:stretch/>
        </p:blipFill>
        <p:spPr>
          <a:xfrm>
            <a:off x="5029200" y="2436114"/>
            <a:ext cx="35814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59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833"/>
            <a:ext cx="4267200" cy="2971800"/>
          </a:xfrm>
        </p:spPr>
        <p:txBody>
          <a:bodyPr/>
          <a:lstStyle/>
          <a:p>
            <a:pPr indent="0"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Use the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vaginal ring consistently</a:t>
            </a:r>
          </a:p>
          <a:p>
            <a:pPr indent="0"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Use condoms consistently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286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How can resistance to ARV medicines be avoided while participating in HOPE?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3103" r="30140" b="19317"/>
          <a:stretch/>
        </p:blipFill>
        <p:spPr>
          <a:xfrm>
            <a:off x="4876800" y="2362200"/>
            <a:ext cx="3403606" cy="2659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46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4958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Use oral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(e.g.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Truvada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Reduce your number of sex partners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Engage in lower-risk sexual behaviors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28015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How can resistance to ARV medicines be avoided while participating in HOPE?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2743200" cy="4077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00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5434"/>
            <a:ext cx="41910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Encourage your partner to get tested for HIV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If your partner is HIV positive, encourage them to be adherent to their ARV medications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77641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How can resistance to ARV medicines be avoided while participating in HOPE?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60" y="2057400"/>
            <a:ext cx="4220007" cy="2890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26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1676400"/>
            <a:ext cx="4394216" cy="501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660033"/>
                </a:solidFill>
                <a:latin typeface="Calibri" panose="020F0502020204030204" pitchFamily="34" charset="0"/>
              </a:rPr>
              <a:t>2. Have Regular HIV Testing:  </a:t>
            </a:r>
          </a:p>
          <a:p>
            <a:pPr marL="0" indent="0" algn="r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HIV testing will be done at every study visit.  </a:t>
            </a:r>
          </a:p>
          <a:p>
            <a:pPr marL="0" indent="0" algn="r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You should also come to the clinic for HIV testing if you think you may have been infected with HIV between visits.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" y="228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How can resistance to ARV medicines be avoided while participating in HOPE?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2433030"/>
            <a:ext cx="4152900" cy="2769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27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170" y="457200"/>
            <a:ext cx="8229600" cy="1143000"/>
          </a:xfrm>
        </p:spPr>
        <p:txBody>
          <a:bodyPr/>
          <a:lstStyle/>
          <a:p>
            <a:pPr lvl="0" eaLnBrk="0" hangingPunct="0"/>
            <a:r>
              <a:rPr lang="en-US" sz="3600" b="1" dirty="0">
                <a:latin typeface="Calibri" panose="020F0502020204030204" pitchFamily="34" charset="0"/>
                <a:ea typeface="+mn-ea"/>
                <a:cs typeface="+mn-cs"/>
              </a:rPr>
              <a:t>How can resistance to ARV medicines be avoided while participating in HOPE?</a:t>
            </a:r>
            <a:b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If testing shows you have HIV, it is important to immediately stop using the vaginal ring to help prevent resistance.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81400"/>
            <a:ext cx="3689604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1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52400"/>
            <a:ext cx="5105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sz="4000" b="1" dirty="0">
              <a:solidFill>
                <a:srgbClr val="660033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4000" b="1" dirty="0">
              <a:solidFill>
                <a:srgbClr val="660033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dirty="0">
              <a:solidFill>
                <a:srgbClr val="660033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660033"/>
                </a:solidFill>
                <a:latin typeface="Calibri" panose="020F0502020204030204" pitchFamily="34" charset="0"/>
              </a:rPr>
              <a:t>3. Do Not Share Vaginal Rings: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Participants in the research study get regular health checks and HIV tests.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People who are not in the study do not get these health checks.  These people could have HIV, and not know it.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687" y="149157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How can resistance to ARV medicines be avoided while participating in HOPE?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0"/>
            <a:ext cx="3657600" cy="2313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25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1111945" y="2851801"/>
            <a:ext cx="2850455" cy="395107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05400"/>
            <a:ext cx="3600516" cy="79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If you have questions or need more information, please visit the study clinic.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What is Resistance?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1" y="1905000"/>
            <a:ext cx="86868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When a person becomes infected with HIV, the virus enters the person’s body and begins to make copies of itself. 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Diagram_1_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2371"/>
            <a:ext cx="3048000" cy="2843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590800"/>
            <a:ext cx="419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The medicines used to treat HIV are called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antiretrovirals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(ARVs).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313854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What is Resistance?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93" y="2438558"/>
            <a:ext cx="4110307" cy="27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1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5999" y="2209800"/>
            <a:ext cx="454510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When taken properly, ARVs stop the virus from making copies of itself and help people with HIV to feel better and live longer. 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Diagram_1_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06" y="1981200"/>
            <a:ext cx="3633787" cy="33861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21693" y="411468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What is Resistance?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59530" y="1524000"/>
            <a:ext cx="4775216" cy="4415028"/>
          </a:xfrm>
        </p:spPr>
        <p:txBody>
          <a:bodyPr/>
          <a:lstStyle/>
          <a:p>
            <a:pPr algn="r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However, ARVs are not perfect, and sometimes they are not able to stop all of the HIV viruses from making copies.  </a:t>
            </a:r>
          </a:p>
        </p:txBody>
      </p:sp>
      <p:pic>
        <p:nvPicPr>
          <p:cNvPr id="5" name="Picture 4" descr="Diagram_1_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3528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041998" y="457200"/>
            <a:ext cx="6680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What is Resistance?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38600" y="1600200"/>
            <a:ext cx="4724400" cy="3576828"/>
          </a:xfrm>
        </p:spPr>
        <p:txBody>
          <a:bodyPr/>
          <a:lstStyle/>
          <a:p>
            <a:pPr algn="r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When this happens, the HIV that is able to continue making copies of itself is called “resistant.” </a:t>
            </a:r>
          </a:p>
        </p:txBody>
      </p:sp>
      <p:pic>
        <p:nvPicPr>
          <p:cNvPr id="8" name="Picture 7" descr="Diagram_1_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657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72511" y="304800"/>
            <a:ext cx="5864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What is Resistance?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85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090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Why is resistance to ARV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medicines a problem?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191000" cy="1295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When resistance happens, the person needs to stop taking the ARV that is no longer working and start taking a different ARV medicine.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14" y="1775698"/>
            <a:ext cx="4015502" cy="401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724400" cy="1295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Because of this, a person who has resistant HIV has fewer choices of ARV medicines that they can take to help them stay well.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Additionally, they could infect others with resistant virus.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667000"/>
            <a:ext cx="4004251" cy="280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675" y="1875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Why is resistance to ARV </a:t>
            </a:r>
          </a:p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medicines a problem?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1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Why is resistance to ARV medicines a concern in this research study?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572369"/>
            <a:ext cx="4231341" cy="276163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The vaginal ring contains an ARV called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is being used only for HIV prevention, and is not used to treat persons infected with HIV.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0"/>
            <a:ext cx="2743200" cy="3546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a02acf748f643629b1381675dba96f08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736036e033cb072260d2931201aa9836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22515A7F-3F48-4F63-847B-09FA42F4C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E80880-BE38-4DD8-99DA-434F2D03D560"/>
    <ds:schemaRef ds:uri="0cdb9d7b-3bdb-4b1c-be50-7737cb6ee7a2"/>
    <ds:schemaRef ds:uri="e6e80880-be38-4dd8-99da-434f2d03d5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A9A33-34E5-48B4-BF07-7ECA9333B134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E6E80880-BE38-4DD8-99DA-434F2D03D560"/>
    <ds:schemaRef ds:uri="http://purl.org/dc/terms/"/>
    <ds:schemaRef ds:uri="http://schemas.microsoft.com/office/2006/documentManagement/types"/>
    <ds:schemaRef ds:uri="e6e80880-be38-4dd8-99da-434f2d03d560"/>
    <ds:schemaRef ds:uri="http://www.w3.org/XML/1998/namespace"/>
    <ds:schemaRef ds:uri="http://purl.org/dc/dcmitype/"/>
    <ds:schemaRef ds:uri="http://schemas.microsoft.com/office/infopath/2007/PartnerControls"/>
    <ds:schemaRef ds:uri="0cdb9d7b-3bdb-4b1c-be50-7737cb6ee7a2"/>
  </ds:schemaRefs>
</ds:datastoreItem>
</file>

<file path=customXml/itemProps3.xml><?xml version="1.0" encoding="utf-8"?>
<ds:datastoreItem xmlns:ds="http://schemas.openxmlformats.org/officeDocument/2006/customXml" ds:itemID="{859B5DD9-C6A3-47E7-AAFB-B15B366FA2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8630F7E-37DE-4861-9490-D9768FE2D8F5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3721</TotalTime>
  <Words>757</Words>
  <Application>Microsoft Office PowerPoint</Application>
  <PresentationFormat>On-screen Show (4:3)</PresentationFormat>
  <Paragraphs>75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Resistance Facts</vt:lpstr>
      <vt:lpstr>What is Resistance?</vt:lpstr>
      <vt:lpstr>PowerPoint Presentation</vt:lpstr>
      <vt:lpstr>PowerPoint Presentation</vt:lpstr>
      <vt:lpstr>However, ARVs are not perfect, and sometimes they are not able to stop all of the HIV viruses from making copies.  </vt:lpstr>
      <vt:lpstr>When this happens, the HIV that is able to continue making copies of itself is called “resistant.” </vt:lpstr>
      <vt:lpstr>Why is resistance to ARV  medicines a problem?</vt:lpstr>
      <vt:lpstr>PowerPoint Presentation</vt:lpstr>
      <vt:lpstr>Why is resistance to ARV medicines a concern in this research study?</vt:lpstr>
      <vt:lpstr>PowerPoint Presentation</vt:lpstr>
      <vt:lpstr>How can resistance to ARV medicines be avoided while participating in HOPE?</vt:lpstr>
      <vt:lpstr>PowerPoint Presentation</vt:lpstr>
      <vt:lpstr>PowerPoint Presentation</vt:lpstr>
      <vt:lpstr>PowerPoint Presentation</vt:lpstr>
      <vt:lpstr>PowerPoint Presentation</vt:lpstr>
      <vt:lpstr>How can resistance to ARV medicines be avoided while participating in HOPE? </vt:lpstr>
      <vt:lpstr>PowerPoint Presentation</vt:lpstr>
      <vt:lpstr>If you have questions or need more information, please visit the study clinic.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Rhonda White</cp:lastModifiedBy>
  <cp:revision>295</cp:revision>
  <cp:lastPrinted>2014-09-26T13:04:48Z</cp:lastPrinted>
  <dcterms:created xsi:type="dcterms:W3CDTF">2008-01-29T12:38:48Z</dcterms:created>
  <dcterms:modified xsi:type="dcterms:W3CDTF">2016-11-02T21:15:48Z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